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6" r:id="rId4"/>
    <p:sldId id="269" r:id="rId5"/>
    <p:sldId id="270" r:id="rId6"/>
    <p:sldId id="278" r:id="rId7"/>
    <p:sldId id="261" r:id="rId8"/>
    <p:sldId id="280" r:id="rId9"/>
    <p:sldId id="279" r:id="rId10"/>
    <p:sldId id="262" r:id="rId11"/>
    <p:sldId id="263" r:id="rId12"/>
    <p:sldId id="281" r:id="rId13"/>
    <p:sldId id="282" r:id="rId14"/>
    <p:sldId id="284" r:id="rId15"/>
    <p:sldId id="283" r:id="rId16"/>
    <p:sldId id="265" r:id="rId17"/>
    <p:sldId id="275" r:id="rId18"/>
    <p:sldId id="259" r:id="rId19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Köznevelési intézmények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>
                  <c:v>81</c:v>
                </c:pt>
                <c:pt idx="1">
                  <c:v>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99-4E5C-8C5B-16BEC82FB5A8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Egészségügyi szolgáltatók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Munka1!$C$2:$C$3</c:f>
              <c:numCache>
                <c:formatCode>General</c:formatCode>
                <c:ptCount val="2"/>
                <c:pt idx="0">
                  <c:v>32</c:v>
                </c:pt>
                <c:pt idx="1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99-4E5C-8C5B-16BEC82FB5A8}"/>
            </c:ext>
          </c:extLst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Rendőrség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Munka1!$D$2:$D$3</c:f>
              <c:numCache>
                <c:formatCode>General</c:formatCode>
                <c:ptCount val="2"/>
                <c:pt idx="0">
                  <c:v>58</c:v>
                </c:pt>
                <c:pt idx="1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99-4E5C-8C5B-16BEC82FB5A8}"/>
            </c:ext>
          </c:extLst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Állampolgár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Munka1!$E$2:$E$3</c:f>
              <c:numCache>
                <c:formatCode>General</c:formatCode>
                <c:ptCount val="2"/>
                <c:pt idx="0">
                  <c:v>36</c:v>
                </c:pt>
                <c:pt idx="1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99-4E5C-8C5B-16BEC82FB5A8}"/>
            </c:ext>
          </c:extLst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Gyámügyi Osztály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Munka1!$F$2:$F$3</c:f>
              <c:numCache>
                <c:formatCode>General</c:formatCode>
                <c:ptCount val="2"/>
                <c:pt idx="0">
                  <c:v>92</c:v>
                </c:pt>
                <c:pt idx="1">
                  <c:v>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99-4E5C-8C5B-16BEC82FB5A8}"/>
            </c:ext>
          </c:extLst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Személyes gondoskodást nyújtó szociális szolgáltatók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Munka1!$A$2:$A$3</c:f>
              <c:strCache>
                <c:ptCount val="2"/>
                <c:pt idx="0">
                  <c:v>Központ</c:v>
                </c:pt>
                <c:pt idx="1">
                  <c:v>Szolgálat</c:v>
                </c:pt>
              </c:strCache>
            </c:strRef>
          </c:cat>
          <c:val>
            <c:numRef>
              <c:f>Munka1!$G$2:$G$3</c:f>
              <c:numCache>
                <c:formatCode>General</c:formatCode>
                <c:ptCount val="2"/>
                <c:pt idx="0">
                  <c:v>101</c:v>
                </c:pt>
                <c:pt idx="1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99-4E5C-8C5B-16BEC82FB5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18998079"/>
        <c:axId val="1518990879"/>
      </c:barChart>
      <c:catAx>
        <c:axId val="1518998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1518990879"/>
        <c:crosses val="autoZero"/>
        <c:auto val="1"/>
        <c:lblAlgn val="ctr"/>
        <c:lblOffset val="100"/>
        <c:noMultiLvlLbl val="0"/>
      </c:catAx>
      <c:valAx>
        <c:axId val="15189908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15189980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hu-HU" sz="1000">
                <a:latin typeface="Palatino Linotype" panose="02040502050505030304" pitchFamily="18" charset="0"/>
              </a:rPr>
              <a:t>Egyéni tanácsadás - nem és korcsoport szerinti megoszlása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nő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Munka1!$A$2:$A$6</c:f>
              <c:strCache>
                <c:ptCount val="5"/>
                <c:pt idx="0">
                  <c:v>18-24 év</c:v>
                </c:pt>
                <c:pt idx="1">
                  <c:v>25-34 év</c:v>
                </c:pt>
                <c:pt idx="2">
                  <c:v>35-49 év</c:v>
                </c:pt>
                <c:pt idx="3">
                  <c:v>50-61 év</c:v>
                </c:pt>
                <c:pt idx="4">
                  <c:v>62 év és idősebb</c:v>
                </c:pt>
              </c:strCache>
            </c:strRef>
          </c:cat>
          <c:val>
            <c:numRef>
              <c:f>Munka1!$B$2:$B$6</c:f>
              <c:numCache>
                <c:formatCode>General</c:formatCode>
                <c:ptCount val="5"/>
                <c:pt idx="0">
                  <c:v>4</c:v>
                </c:pt>
                <c:pt idx="1">
                  <c:v>6</c:v>
                </c:pt>
                <c:pt idx="2">
                  <c:v>16</c:v>
                </c:pt>
                <c:pt idx="3">
                  <c:v>7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5B-4AA9-9C78-C7260663CEE3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férfi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Munka1!$A$2:$A$6</c:f>
              <c:strCache>
                <c:ptCount val="5"/>
                <c:pt idx="0">
                  <c:v>18-24 év</c:v>
                </c:pt>
                <c:pt idx="1">
                  <c:v>25-34 év</c:v>
                </c:pt>
                <c:pt idx="2">
                  <c:v>35-49 év</c:v>
                </c:pt>
                <c:pt idx="3">
                  <c:v>50-61 év</c:v>
                </c:pt>
                <c:pt idx="4">
                  <c:v>62 év és idősebb</c:v>
                </c:pt>
              </c:strCache>
            </c:strRef>
          </c:cat>
          <c:val>
            <c:numRef>
              <c:f>Munka1!$C$2:$C$6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5B-4AA9-9C78-C7260663CE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5522272"/>
        <c:axId val="298585824"/>
      </c:barChart>
      <c:catAx>
        <c:axId val="2955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8585824"/>
        <c:crosses val="autoZero"/>
        <c:auto val="1"/>
        <c:lblAlgn val="ctr"/>
        <c:lblOffset val="100"/>
        <c:noMultiLvlLbl val="0"/>
      </c:catAx>
      <c:valAx>
        <c:axId val="29858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55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hu-HU" sz="1000">
                <a:latin typeface="Palatino Linotype" panose="02040502050505030304" pitchFamily="18" charset="0"/>
              </a:rPr>
              <a:t>Nem</a:t>
            </a:r>
            <a:r>
              <a:rPr lang="hu-HU" sz="1000" baseline="0">
                <a:latin typeface="Palatino Linotype" panose="02040502050505030304" pitchFamily="18" charset="0"/>
              </a:rPr>
              <a:t> és korcsoport szerinti megoszlás</a:t>
            </a:r>
            <a:endParaRPr lang="hu-HU" sz="1000">
              <a:latin typeface="Palatino Linotype" panose="0204050205050503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nő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Munka1!$A$2:$A$10</c:f>
              <c:strCache>
                <c:ptCount val="9"/>
                <c:pt idx="0">
                  <c:v>0-2 év</c:v>
                </c:pt>
                <c:pt idx="1">
                  <c:v>3-5 év</c:v>
                </c:pt>
                <c:pt idx="2">
                  <c:v>6-13 év</c:v>
                </c:pt>
                <c:pt idx="3">
                  <c:v>14-17 év</c:v>
                </c:pt>
                <c:pt idx="4">
                  <c:v>18-24 év</c:v>
                </c:pt>
                <c:pt idx="5">
                  <c:v>25-34 év</c:v>
                </c:pt>
                <c:pt idx="6">
                  <c:v>35-49 év</c:v>
                </c:pt>
                <c:pt idx="7">
                  <c:v>50-61 év</c:v>
                </c:pt>
                <c:pt idx="8">
                  <c:v>62 év és idősebb</c:v>
                </c:pt>
              </c:strCache>
            </c:strRef>
          </c:cat>
          <c:val>
            <c:numRef>
              <c:f>Munka1!$B$2:$B$10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26</c:v>
                </c:pt>
                <c:pt idx="7">
                  <c:v>27</c:v>
                </c:pt>
                <c:pt idx="8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CD-42EB-A202-8BE5799D78FA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férfi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Munka1!$A$2:$A$10</c:f>
              <c:strCache>
                <c:ptCount val="9"/>
                <c:pt idx="0">
                  <c:v>0-2 év</c:v>
                </c:pt>
                <c:pt idx="1">
                  <c:v>3-5 év</c:v>
                </c:pt>
                <c:pt idx="2">
                  <c:v>6-13 év</c:v>
                </c:pt>
                <c:pt idx="3">
                  <c:v>14-17 év</c:v>
                </c:pt>
                <c:pt idx="4">
                  <c:v>18-24 év</c:v>
                </c:pt>
                <c:pt idx="5">
                  <c:v>25-34 év</c:v>
                </c:pt>
                <c:pt idx="6">
                  <c:v>35-49 év</c:v>
                </c:pt>
                <c:pt idx="7">
                  <c:v>50-61 év</c:v>
                </c:pt>
                <c:pt idx="8">
                  <c:v>62 év és idősebb</c:v>
                </c:pt>
              </c:strCache>
            </c:strRef>
          </c:cat>
          <c:val>
            <c:numRef>
              <c:f>Munka1!$C$2:$C$10</c:f>
              <c:numCache>
                <c:formatCode>General</c:formatCode>
                <c:ptCount val="9"/>
                <c:pt idx="0">
                  <c:v>0</c:v>
                </c:pt>
                <c:pt idx="1">
                  <c:v>4</c:v>
                </c:pt>
                <c:pt idx="2">
                  <c:v>15</c:v>
                </c:pt>
                <c:pt idx="3">
                  <c:v>12</c:v>
                </c:pt>
                <c:pt idx="4">
                  <c:v>11</c:v>
                </c:pt>
                <c:pt idx="5">
                  <c:v>14</c:v>
                </c:pt>
                <c:pt idx="6">
                  <c:v>37</c:v>
                </c:pt>
                <c:pt idx="7">
                  <c:v>25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CD-42EB-A202-8BE5799D78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5522272"/>
        <c:axId val="298585824"/>
      </c:barChart>
      <c:catAx>
        <c:axId val="2955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8585824"/>
        <c:crosses val="autoZero"/>
        <c:auto val="1"/>
        <c:lblAlgn val="ctr"/>
        <c:lblOffset val="100"/>
        <c:noMultiLvlLbl val="0"/>
      </c:catAx>
      <c:valAx>
        <c:axId val="29858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55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hu-HU" sz="1000">
                <a:latin typeface="Palatino Linotype" panose="02040502050505030304" pitchFamily="18" charset="0"/>
              </a:rPr>
              <a:t>A</a:t>
            </a:r>
            <a:r>
              <a:rPr lang="hu-HU" sz="1000" baseline="0">
                <a:latin typeface="Palatino Linotype" panose="02040502050505030304" pitchFamily="18" charset="0"/>
              </a:rPr>
              <a:t> megkeresések száma kerületi illetékesség szerint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2024. év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Munka1!$A$2:$A$14</c:f>
              <c:strCache>
                <c:ptCount val="13"/>
                <c:pt idx="0">
                  <c:v>IV.</c:v>
                </c:pt>
                <c:pt idx="1">
                  <c:v>V.</c:v>
                </c:pt>
                <c:pt idx="2">
                  <c:v>VI.</c:v>
                </c:pt>
                <c:pt idx="3">
                  <c:v>VII. </c:v>
                </c:pt>
                <c:pt idx="4">
                  <c:v>VIII.</c:v>
                </c:pt>
                <c:pt idx="5">
                  <c:v>IX.</c:v>
                </c:pt>
                <c:pt idx="6">
                  <c:v>X.</c:v>
                </c:pt>
                <c:pt idx="7">
                  <c:v>XIII.</c:v>
                </c:pt>
                <c:pt idx="8">
                  <c:v>XIV.</c:v>
                </c:pt>
                <c:pt idx="9">
                  <c:v>XV.</c:v>
                </c:pt>
                <c:pt idx="10">
                  <c:v>XVI.</c:v>
                </c:pt>
                <c:pt idx="11">
                  <c:v>XIX.</c:v>
                </c:pt>
                <c:pt idx="12">
                  <c:v>Egyéb</c:v>
                </c:pt>
              </c:strCache>
            </c:strRef>
          </c:cat>
          <c:val>
            <c:numRef>
              <c:f>Munka1!$B$2:$B$14</c:f>
              <c:numCache>
                <c:formatCode>General</c:formatCode>
                <c:ptCount val="13"/>
                <c:pt idx="0">
                  <c:v>0</c:v>
                </c:pt>
                <c:pt idx="1">
                  <c:v>5</c:v>
                </c:pt>
                <c:pt idx="2">
                  <c:v>1</c:v>
                </c:pt>
                <c:pt idx="3">
                  <c:v>49</c:v>
                </c:pt>
                <c:pt idx="4">
                  <c:v>6</c:v>
                </c:pt>
                <c:pt idx="5">
                  <c:v>7</c:v>
                </c:pt>
                <c:pt idx="6">
                  <c:v>17</c:v>
                </c:pt>
                <c:pt idx="7">
                  <c:v>14</c:v>
                </c:pt>
                <c:pt idx="8">
                  <c:v>11</c:v>
                </c:pt>
                <c:pt idx="9">
                  <c:v>17</c:v>
                </c:pt>
                <c:pt idx="10">
                  <c:v>9</c:v>
                </c:pt>
                <c:pt idx="11">
                  <c:v>1</c:v>
                </c:pt>
                <c:pt idx="1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76-4B06-9E21-79963351A46B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2025. év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Munka1!$A$2:$A$14</c:f>
              <c:strCache>
                <c:ptCount val="13"/>
                <c:pt idx="0">
                  <c:v>IV.</c:v>
                </c:pt>
                <c:pt idx="1">
                  <c:v>V.</c:v>
                </c:pt>
                <c:pt idx="2">
                  <c:v>VI.</c:v>
                </c:pt>
                <c:pt idx="3">
                  <c:v>VII. </c:v>
                </c:pt>
                <c:pt idx="4">
                  <c:v>VIII.</c:v>
                </c:pt>
                <c:pt idx="5">
                  <c:v>IX.</c:v>
                </c:pt>
                <c:pt idx="6">
                  <c:v>X.</c:v>
                </c:pt>
                <c:pt idx="7">
                  <c:v>XIII.</c:v>
                </c:pt>
                <c:pt idx="8">
                  <c:v>XIV.</c:v>
                </c:pt>
                <c:pt idx="9">
                  <c:v>XV.</c:v>
                </c:pt>
                <c:pt idx="10">
                  <c:v>XVI.</c:v>
                </c:pt>
                <c:pt idx="11">
                  <c:v>XIX.</c:v>
                </c:pt>
                <c:pt idx="12">
                  <c:v>Egyéb</c:v>
                </c:pt>
              </c:strCache>
            </c:strRef>
          </c:cat>
          <c:val>
            <c:numRef>
              <c:f>Munka1!$C$2:$C$14</c:f>
              <c:numCache>
                <c:formatCode>General</c:formatCode>
                <c:ptCount val="13"/>
                <c:pt idx="0">
                  <c:v>6</c:v>
                </c:pt>
                <c:pt idx="1">
                  <c:v>2</c:v>
                </c:pt>
                <c:pt idx="2">
                  <c:v>7</c:v>
                </c:pt>
                <c:pt idx="3">
                  <c:v>76</c:v>
                </c:pt>
                <c:pt idx="4">
                  <c:v>20</c:v>
                </c:pt>
                <c:pt idx="5">
                  <c:v>14</c:v>
                </c:pt>
                <c:pt idx="6">
                  <c:v>17</c:v>
                </c:pt>
                <c:pt idx="7">
                  <c:v>24</c:v>
                </c:pt>
                <c:pt idx="8">
                  <c:v>16</c:v>
                </c:pt>
                <c:pt idx="9">
                  <c:v>26</c:v>
                </c:pt>
                <c:pt idx="10">
                  <c:v>16</c:v>
                </c:pt>
                <c:pt idx="11">
                  <c:v>3</c:v>
                </c:pt>
                <c:pt idx="1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76-4B06-9E21-79963351A4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5522272"/>
        <c:axId val="298585824"/>
      </c:barChart>
      <c:catAx>
        <c:axId val="2955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8585824"/>
        <c:crosses val="autoZero"/>
        <c:auto val="1"/>
        <c:lblAlgn val="ctr"/>
        <c:lblOffset val="100"/>
        <c:noMultiLvlLbl val="0"/>
      </c:catAx>
      <c:valAx>
        <c:axId val="29858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55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hu-HU" sz="1000"/>
              <a:t>Egyéni tanácsadás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nő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Munka1!$A$2:$A$5</c:f>
              <c:strCache>
                <c:ptCount val="4"/>
                <c:pt idx="0">
                  <c:v>25-34 év</c:v>
                </c:pt>
                <c:pt idx="1">
                  <c:v>35-49 év</c:v>
                </c:pt>
                <c:pt idx="2">
                  <c:v>50-61 év</c:v>
                </c:pt>
                <c:pt idx="3">
                  <c:v>62 év és idősebb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</c:v>
                </c:pt>
                <c:pt idx="1">
                  <c:v>7</c:v>
                </c:pt>
                <c:pt idx="2">
                  <c:v>39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E-41AC-8724-0229A16F05B8}"/>
            </c:ext>
          </c:extLst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férfi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Munka1!$A$2:$A$5</c:f>
              <c:strCache>
                <c:ptCount val="4"/>
                <c:pt idx="0">
                  <c:v>25-34 év</c:v>
                </c:pt>
                <c:pt idx="1">
                  <c:v>35-49 év</c:v>
                </c:pt>
                <c:pt idx="2">
                  <c:v>50-61 év</c:v>
                </c:pt>
                <c:pt idx="3">
                  <c:v>62 év és idősebb</c:v>
                </c:pt>
              </c:strCache>
            </c:strRef>
          </c:cat>
          <c:val>
            <c:numRef>
              <c:f>Munka1!$C$2:$C$5</c:f>
              <c:numCache>
                <c:formatCode>General</c:formatCode>
                <c:ptCount val="4"/>
                <c:pt idx="0">
                  <c:v>8</c:v>
                </c:pt>
                <c:pt idx="1">
                  <c:v>5</c:v>
                </c:pt>
                <c:pt idx="2">
                  <c:v>24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1E-41AC-8724-0229A16F05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95522272"/>
        <c:axId val="298585824"/>
      </c:barChart>
      <c:catAx>
        <c:axId val="2955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8585824"/>
        <c:crosses val="autoZero"/>
        <c:auto val="1"/>
        <c:lblAlgn val="ctr"/>
        <c:lblOffset val="100"/>
        <c:noMultiLvlLbl val="0"/>
      </c:catAx>
      <c:valAx>
        <c:axId val="29858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hu-HU"/>
          </a:p>
        </c:txPr>
        <c:crossAx val="29552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Palatino Linotype" panose="02040502050505030304" pitchFamily="18" charset="0"/>
        </a:defRPr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  <p:sp>
        <p:nvSpPr>
          <p:cNvPr id="7" name="object 5"/>
          <p:cNvSpPr txBox="1"/>
          <p:nvPr userDrawn="1"/>
        </p:nvSpPr>
        <p:spPr>
          <a:xfrm>
            <a:off x="467544" y="1473448"/>
            <a:ext cx="8496944" cy="5770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25"/>
              </a:lnSpc>
            </a:pPr>
            <a:r>
              <a:rPr lang="hu-HU" altLang="hu-HU" sz="2000" b="1" dirty="0">
                <a:solidFill>
                  <a:srgbClr val="EB5960"/>
                </a:solidFill>
                <a:latin typeface="Montserrat Light" panose="00000400000000000000" pitchFamily="2" charset="-18"/>
                <a:cs typeface="Calibri" panose="020F0502020204030204" pitchFamily="34" charset="0"/>
              </a:rPr>
              <a:t>BISCHITZ</a:t>
            </a:r>
            <a:r>
              <a:rPr lang="hu-HU" altLang="hu-HU" sz="2000" b="1" dirty="0">
                <a:solidFill>
                  <a:srgbClr val="EB5960"/>
                </a:solidFill>
                <a:latin typeface="Montserrat Light" panose="00000400000000000000" pitchFamily="2" charset="-18"/>
                <a:cs typeface="Times New Roman" panose="02020603050405020304" pitchFamily="18" charset="0"/>
              </a:rPr>
              <a:t> </a:t>
            </a:r>
            <a:r>
              <a:rPr lang="hu-HU" altLang="hu-HU" sz="2000" b="1" dirty="0">
                <a:solidFill>
                  <a:srgbClr val="EB5960"/>
                </a:solidFill>
                <a:latin typeface="Montserrat Light" panose="00000400000000000000" pitchFamily="2" charset="-18"/>
                <a:cs typeface="Calibri" panose="020F0502020204030204" pitchFamily="34" charset="0"/>
              </a:rPr>
              <a:t>JOHANNA</a:t>
            </a:r>
            <a:r>
              <a:rPr lang="hu-HU" altLang="hu-HU" sz="2000" b="1" dirty="0">
                <a:solidFill>
                  <a:srgbClr val="EB5960"/>
                </a:solidFill>
                <a:latin typeface="Montserrat Light" panose="00000400000000000000" pitchFamily="2" charset="-18"/>
                <a:cs typeface="Times New Roman" panose="02020603050405020304" pitchFamily="18" charset="0"/>
              </a:rPr>
              <a:t> </a:t>
            </a:r>
            <a:r>
              <a:rPr lang="hu-HU" altLang="hu-HU" sz="2000" dirty="0">
                <a:solidFill>
                  <a:srgbClr val="484644"/>
                </a:solidFill>
                <a:latin typeface="Montserrat Light" panose="00000400000000000000" pitchFamily="2" charset="-18"/>
                <a:ea typeface="Verdana" panose="020B0604030504040204" pitchFamily="34" charset="0"/>
                <a:cs typeface="Verdana" panose="020B0604030504040204" pitchFamily="34" charset="0"/>
              </a:rPr>
              <a:t>INTEGRÁLT HUMÁN SZOLGÁLTATÓ KÖZPONT</a:t>
            </a:r>
            <a:endParaRPr lang="hu-HU" altLang="hu-HU" sz="2000" dirty="0">
              <a:latin typeface="Montserrat Light" panose="00000400000000000000" pitchFamily="2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28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404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28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191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174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826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6220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99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375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036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850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DC97-3581-48F8-A9C2-0D2C6FF28187}" type="datetimeFigureOut">
              <a:rPr lang="hu-HU" smtClean="0"/>
              <a:t>2026. 03. 02.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39371-A0B5-42ED-81DF-1D421318B2F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2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B4C74FE1-5131-28C1-E196-BB97E7891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815" y="2372266"/>
            <a:ext cx="8483769" cy="1393166"/>
          </a:xfrm>
        </p:spPr>
        <p:txBody>
          <a:bodyPr>
            <a:normAutofit fontScale="90000"/>
          </a:bodyPr>
          <a:lstStyle/>
          <a:p>
            <a:r>
              <a:rPr lang="hu-HU" sz="3600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Család- és Gyermekjóléti Szolgálat és Központ</a:t>
            </a:r>
            <a:br>
              <a:rPr lang="hu-HU" sz="3600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lang="hu-HU" sz="3600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hu-HU" sz="3100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Gyermekvédelmi Jelzőrendszeri Tanácskozás</a:t>
            </a:r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B65A3A38-DCED-FD34-DDDC-929272BF4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192" y="5012021"/>
            <a:ext cx="2580392" cy="792088"/>
          </a:xfrm>
        </p:spPr>
        <p:txBody>
          <a:bodyPr>
            <a:normAutofit/>
          </a:bodyPr>
          <a:lstStyle/>
          <a:p>
            <a:r>
              <a:rPr lang="hu-HU" sz="1800" b="1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2026. február 27.</a:t>
            </a:r>
          </a:p>
        </p:txBody>
      </p:sp>
    </p:spTree>
    <p:extLst>
      <p:ext uri="{BB962C8B-B14F-4D97-AF65-F5344CB8AC3E}">
        <p14:creationId xmlns:p14="http://schemas.microsoft.com/office/powerpoint/2010/main" val="304672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110B6B-1FBF-5FE3-7E5F-28022520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0F624AD0-2319-3EC0-3A06-597205907DAF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9B58B56F-D039-F59D-C321-C961CD510EA7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6B98236-B075-760C-AF32-9A6E2F3CB3E7}"/>
              </a:ext>
            </a:extLst>
          </p:cNvPr>
          <p:cNvSpPr txBox="1"/>
          <p:nvPr/>
        </p:nvSpPr>
        <p:spPr>
          <a:xfrm>
            <a:off x="395536" y="1915064"/>
            <a:ext cx="7884875" cy="3220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Palatino Linotype" panose="02040502050505030304" pitchFamily="18" charset="0"/>
              </a:rPr>
              <a:t>Szociális diagnózis készítés:</a:t>
            </a:r>
          </a:p>
          <a:p>
            <a:pPr algn="just"/>
            <a:endParaRPr lang="hu-HU" sz="2400" b="1" dirty="0">
              <a:latin typeface="Palatino Linotype" panose="0204050205050503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átfogó eszköz az ügyfél komplex, mindenre kiterjedő szükségleteinek és problémáinak feltárására.</a:t>
            </a:r>
          </a:p>
          <a:p>
            <a:pPr marL="285750" indent="-285750" algn="just"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segít rendszerezni az ügyfél élethelyzetét</a:t>
            </a:r>
          </a:p>
          <a:p>
            <a:pPr marL="285750" indent="-285750" algn="just"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meghatározza a legmegfelelőbb segítő irányokat </a:t>
            </a:r>
          </a:p>
          <a:p>
            <a:endParaRPr lang="hu-HU" b="1" dirty="0">
              <a:latin typeface="Palatino Linotype" panose="02040502050505030304" pitchFamily="18" charset="0"/>
            </a:endParaRP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2025. évben a delegálások és jelzések alapján </a:t>
            </a:r>
            <a:r>
              <a:rPr lang="hu-HU" b="1" dirty="0">
                <a:latin typeface="Palatino Linotype" panose="02040502050505030304" pitchFamily="18" charset="0"/>
              </a:rPr>
              <a:t>11 fő</a:t>
            </a:r>
            <a:r>
              <a:rPr lang="hu-HU" dirty="0">
                <a:latin typeface="Palatino Linotype" panose="02040502050505030304" pitchFamily="18" charset="0"/>
              </a:rPr>
              <a:t>t érintett.</a:t>
            </a:r>
          </a:p>
          <a:p>
            <a:pPr>
              <a:lnSpc>
                <a:spcPct val="150000"/>
              </a:lnSpc>
            </a:pPr>
            <a:endParaRPr lang="hu-HU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dirty="0">
              <a:latin typeface="Palatino Linotype" panose="0204050205050503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681E72A-CF70-49BB-FDC6-6345F731A457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</p:spTree>
    <p:extLst>
      <p:ext uri="{BB962C8B-B14F-4D97-AF65-F5344CB8AC3E}">
        <p14:creationId xmlns:p14="http://schemas.microsoft.com/office/powerpoint/2010/main" val="2017466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66A41A-21A2-B973-CB45-23612F21C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8D3F9F6C-9B2D-ABF9-93EC-E3CFE04C1575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CDF1DF98-4A50-01DE-638B-CAA2FB489682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115B788-5032-1A6D-14FE-C29D2CBA14F4}"/>
              </a:ext>
            </a:extLst>
          </p:cNvPr>
          <p:cNvSpPr txBox="1"/>
          <p:nvPr/>
        </p:nvSpPr>
        <p:spPr>
          <a:xfrm>
            <a:off x="467544" y="1061572"/>
            <a:ext cx="784887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Palatino Linotype" panose="02040502050505030304" pitchFamily="18" charset="0"/>
              </a:rPr>
              <a:t>Speciális szolgáltatások</a:t>
            </a: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pPr marL="342900" indent="-342900">
              <a:buFontTx/>
              <a:buChar char="-"/>
            </a:pPr>
            <a:r>
              <a:rPr lang="hu-HU" sz="2000" b="1" dirty="0">
                <a:latin typeface="Palatino Linotype" panose="02040502050505030304" pitchFamily="18" charset="0"/>
              </a:rPr>
              <a:t>Foglakoztatási tanácsadás </a:t>
            </a:r>
          </a:p>
          <a:p>
            <a:r>
              <a:rPr lang="hu-HU" sz="2000" dirty="0">
                <a:latin typeface="Palatino Linotype" panose="02040502050505030304" pitchFamily="18" charset="0"/>
              </a:rPr>
              <a:t>	- </a:t>
            </a:r>
            <a:r>
              <a:rPr lang="hu-HU" dirty="0">
                <a:latin typeface="Palatino Linotype" panose="02040502050505030304" pitchFamily="18" charset="0"/>
              </a:rPr>
              <a:t>egyéni álláskeresési tanácsadás – 50 fő/196 alkalom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- csoportos álláskereső klub – 53 fő/53 alkalom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- „Első lépés” mentorprogram workshop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- Foglalkoztatási Osztály heti 1 alkalom</a:t>
            </a:r>
          </a:p>
          <a:p>
            <a:endParaRPr lang="hu-HU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975CCEC-07F3-07E1-83DE-EA29F31FD660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4FA39D0-264A-2D01-560A-1542C74524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7415358"/>
              </p:ext>
            </p:extLst>
          </p:nvPr>
        </p:nvGraphicFramePr>
        <p:xfrm>
          <a:off x="543464" y="3183147"/>
          <a:ext cx="7700944" cy="293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7938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8D6572-6647-DD07-7952-BFE9A0C72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B6BA512B-3799-0EFB-74E2-E2F0D4D38C51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131E6464-6EA2-249A-7956-E3D853984DDC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9C1A06E8-8E6A-FD63-DD07-4B6990E1E811}"/>
              </a:ext>
            </a:extLst>
          </p:cNvPr>
          <p:cNvSpPr txBox="1"/>
          <p:nvPr/>
        </p:nvSpPr>
        <p:spPr>
          <a:xfrm>
            <a:off x="467545" y="1061572"/>
            <a:ext cx="7776864" cy="508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</a:t>
            </a:r>
            <a:r>
              <a:rPr lang="hu-HU" sz="2000" b="1" dirty="0">
                <a:latin typeface="Palatino Linotype" panose="02040502050505030304" pitchFamily="18" charset="0"/>
              </a:rPr>
              <a:t>Fejlesztő pedagógiai tanácsadás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	25 fő/543 alkalom – felnőtteket is érintett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</a:t>
            </a:r>
            <a:r>
              <a:rPr lang="hu-HU" sz="2000" b="1" dirty="0">
                <a:latin typeface="Palatino Linotype" panose="02040502050505030304" pitchFamily="18" charset="0"/>
              </a:rPr>
              <a:t>Fogyatékosságügyi tanácsadás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fogadóórák: 10 helyszínen, 8 kerületben 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összesen: 249 fő – 76 fő erzsébetvárosi lakos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	</a:t>
            </a: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9E1CC7E-ACE5-606C-341A-715AE304C004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D4FED87-2C61-2854-3AAF-401FAEE58F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1241296"/>
              </p:ext>
            </p:extLst>
          </p:nvPr>
        </p:nvGraphicFramePr>
        <p:xfrm>
          <a:off x="467545" y="3045126"/>
          <a:ext cx="7920879" cy="3187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824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7120F8-4235-CD5D-49D4-5AB5BA88D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DD7EF881-4834-709B-9C4A-5B59EB37C2A8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B85E7061-37FD-DE8F-2A4D-DACFF0DCB9BF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685D376-1DD8-8BD7-A560-52F02A6DEE72}"/>
              </a:ext>
            </a:extLst>
          </p:cNvPr>
          <p:cNvSpPr txBox="1"/>
          <p:nvPr/>
        </p:nvSpPr>
        <p:spPr>
          <a:xfrm>
            <a:off x="467544" y="1061251"/>
            <a:ext cx="78488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latin typeface="Palatino Linotype" panose="02040502050505030304" pitchFamily="18" charset="0"/>
              </a:rPr>
              <a:t>	</a:t>
            </a:r>
            <a:r>
              <a:rPr lang="hu-HU" dirty="0">
                <a:latin typeface="Palatino Linotype" panose="02040502050505030304" pitchFamily="18" charset="0"/>
              </a:rPr>
              <a:t>117 alkalommal otthonukban keresték fel az ügyfelet 	egészségi 	állapotuk miatt, 82 alkalommal a 7. kerületben</a:t>
            </a:r>
          </a:p>
          <a:p>
            <a:endParaRPr lang="hu-HU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D54B51A-949C-2898-1C3A-FDE4FC7EF53E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496BFDC-0525-2DE3-E5E5-7162EA002E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394612"/>
              </p:ext>
            </p:extLst>
          </p:nvPr>
        </p:nvGraphicFramePr>
        <p:xfrm>
          <a:off x="672860" y="1768416"/>
          <a:ext cx="7848871" cy="2432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zövegdoboz 7">
            <a:extLst>
              <a:ext uri="{FF2B5EF4-FFF2-40B4-BE49-F238E27FC236}">
                <a16:creationId xmlns:a16="http://schemas.microsoft.com/office/drawing/2014/main" id="{BCC810E0-2489-A779-BC07-F6F531287964}"/>
              </a:ext>
            </a:extLst>
          </p:cNvPr>
          <p:cNvSpPr txBox="1"/>
          <p:nvPr/>
        </p:nvSpPr>
        <p:spPr>
          <a:xfrm>
            <a:off x="811522" y="4319421"/>
            <a:ext cx="76435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Palatino Linotype" panose="02040502050505030304" pitchFamily="18" charset="0"/>
              </a:rPr>
              <a:t>Demens betegek hozzátartozóinak önsegítő csoportja: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havi rendszerességgel – 10 alkalom/ 20 fő részvételével</a:t>
            </a: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Harcosok klubja – SM betegek önsegítő csoportja: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Havi rendszerességgel – 10 alkalom/14 fő részvételével</a:t>
            </a:r>
          </a:p>
        </p:txBody>
      </p:sp>
    </p:spTree>
    <p:extLst>
      <p:ext uri="{BB962C8B-B14F-4D97-AF65-F5344CB8AC3E}">
        <p14:creationId xmlns:p14="http://schemas.microsoft.com/office/powerpoint/2010/main" val="1832227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D1766-6417-61D1-D531-08061F619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5A6D8B79-A8B2-07FF-1D43-10AD49E94AA5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060E887F-FB0B-51B1-6E0A-9F2E6926FA8E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AAA94FF4-124F-09BE-0488-E60C9E2ED9DC}"/>
              </a:ext>
            </a:extLst>
          </p:cNvPr>
          <p:cNvSpPr txBox="1"/>
          <p:nvPr/>
        </p:nvSpPr>
        <p:spPr>
          <a:xfrm>
            <a:off x="467544" y="1061572"/>
            <a:ext cx="828092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hu-HU" sz="2000" b="1" dirty="0">
                <a:latin typeface="Palatino Linotype" panose="02040502050505030304" pitchFamily="18" charset="0"/>
              </a:rPr>
              <a:t>Adósságkezelési tanácsadás</a:t>
            </a:r>
          </a:p>
          <a:p>
            <a:r>
              <a:rPr lang="hu-HU" sz="2000" dirty="0">
                <a:latin typeface="Palatino Linotype" panose="02040502050505030304" pitchFamily="18" charset="0"/>
              </a:rPr>
              <a:t>	Kiemelt feladat: ügyfelek aktivizálása.</a:t>
            </a:r>
          </a:p>
          <a:p>
            <a:r>
              <a:rPr lang="hu-HU" sz="2000" dirty="0">
                <a:latin typeface="Palatino Linotype" panose="02040502050505030304" pitchFamily="18" charset="0"/>
              </a:rPr>
              <a:t>	- </a:t>
            </a:r>
            <a:r>
              <a:rPr lang="hu-HU" dirty="0">
                <a:latin typeface="Palatino Linotype" panose="02040502050505030304" pitchFamily="18" charset="0"/>
              </a:rPr>
              <a:t>2025-től az 500.000 Ft feletti közüzemi díjtartozások is 		   bevonhatók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	- Jövedelemhatárok növekedése 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- </a:t>
            </a:r>
            <a:r>
              <a:rPr lang="hu-HU" dirty="0" err="1">
                <a:latin typeface="Palatino Linotype" panose="02040502050505030304" pitchFamily="18" charset="0"/>
              </a:rPr>
              <a:t>Evin</a:t>
            </a:r>
            <a:r>
              <a:rPr lang="hu-HU" dirty="0">
                <a:latin typeface="Palatino Linotype" panose="02040502050505030304" pitchFamily="18" charset="0"/>
              </a:rPr>
              <a:t> Nonprofit Zrt.-vel való együttműködés – kéthavi lakbérről 	   tájékoztatás – 135 főt érintett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- Szociális támogatást igénylők közül 57 főt tájékoztattunk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</a:t>
            </a:r>
          </a:p>
          <a:p>
            <a:r>
              <a:rPr lang="hu-HU" dirty="0">
                <a:latin typeface="Palatino Linotype" panose="02040502050505030304" pitchFamily="18" charset="0"/>
              </a:rPr>
              <a:t>2025-ben egyéni tanácsadás 417 alkalommal 102 főt érintett.</a:t>
            </a:r>
          </a:p>
          <a:p>
            <a:r>
              <a:rPr lang="hu-HU" dirty="0">
                <a:latin typeface="Palatino Linotype" panose="02040502050505030304" pitchFamily="18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hu-HU" sz="2000" dirty="0">
                <a:latin typeface="Palatino Linotype" panose="02040502050505030304" pitchFamily="18" charset="0"/>
              </a:rPr>
              <a:t>	</a:t>
            </a:r>
          </a:p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5CB07E3-756B-1A3F-84AD-67721AD14A81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A598B0D-BB5B-6548-2D71-9F717E4419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3103670"/>
              </p:ext>
            </p:extLst>
          </p:nvPr>
        </p:nvGraphicFramePr>
        <p:xfrm>
          <a:off x="888521" y="4080293"/>
          <a:ext cx="7571911" cy="2335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2654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655C60-4E5E-217C-BF10-7CCA70616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0A8D2662-E9A8-5A2D-B9ED-F28BF6FCE8CD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8187ACAF-79C7-4109-8F05-1288A6F80DB7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D303BE9-0BE8-A379-4AF8-3AB525F167A4}"/>
              </a:ext>
            </a:extLst>
          </p:cNvPr>
          <p:cNvSpPr txBox="1"/>
          <p:nvPr/>
        </p:nvSpPr>
        <p:spPr>
          <a:xfrm>
            <a:off x="465826" y="1414732"/>
            <a:ext cx="828263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hu-HU" sz="2000" b="1" dirty="0">
                <a:latin typeface="Palatino Linotype" panose="02040502050505030304" pitchFamily="18" charset="0"/>
              </a:rPr>
              <a:t>Bölcsődei, óvodai és iskolai szociális segítés</a:t>
            </a: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r>
              <a:rPr lang="hu-HU" dirty="0">
                <a:latin typeface="Palatino Linotype" panose="02040502050505030304" pitchFamily="18" charset="0"/>
              </a:rPr>
              <a:t>      2025-ben </a:t>
            </a:r>
            <a:r>
              <a:rPr lang="hu-HU" b="1" dirty="0">
                <a:latin typeface="Palatino Linotype" panose="02040502050505030304" pitchFamily="18" charset="0"/>
              </a:rPr>
              <a:t>3879 fő</a:t>
            </a:r>
            <a:r>
              <a:rPr lang="hu-HU" dirty="0">
                <a:latin typeface="Palatino Linotype" panose="02040502050505030304" pitchFamily="18" charset="0"/>
              </a:rPr>
              <a:t>t</a:t>
            </a:r>
            <a:r>
              <a:rPr lang="hu-HU" b="1" dirty="0">
                <a:latin typeface="Palatino Linotype" panose="02040502050505030304" pitchFamily="18" charset="0"/>
              </a:rPr>
              <a:t> </a:t>
            </a:r>
            <a:r>
              <a:rPr lang="hu-HU" dirty="0">
                <a:latin typeface="Palatino Linotype" panose="02040502050505030304" pitchFamily="18" charset="0"/>
              </a:rPr>
              <a:t>értek el kollégáink.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	- Jelentős előrelépést jelent a korai jelzőrendszeri felismerés terén a 	   bölcsődei szociális munka  bevezetése és egyben egy nagyon jó 	   együttműködés kialakulását is.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	 - kisgyermeknevelők érzékenyítése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	 - partneri kapcsolatok kialakulása, sikeres szemléletváltás több 	    intézményben</a:t>
            </a: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	 - aktív részvétel a nyári </a:t>
            </a:r>
            <a:r>
              <a:rPr lang="hu-HU" dirty="0" err="1">
                <a:latin typeface="Palatino Linotype" panose="02040502050505030304" pitchFamily="18" charset="0"/>
              </a:rPr>
              <a:t>napközis</a:t>
            </a:r>
            <a:r>
              <a:rPr lang="hu-HU" dirty="0">
                <a:latin typeface="Palatino Linotype" panose="02040502050505030304" pitchFamily="18" charset="0"/>
              </a:rPr>
              <a:t> és balatoni táborban is.</a:t>
            </a: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r>
              <a:rPr lang="hu-HU" sz="2000" dirty="0">
                <a:latin typeface="Palatino Linotype" panose="02040502050505030304" pitchFamily="18" charset="0"/>
              </a:rPr>
              <a:t>- </a:t>
            </a:r>
            <a:r>
              <a:rPr lang="hu-HU" sz="2000" b="1" dirty="0">
                <a:latin typeface="Palatino Linotype" panose="02040502050505030304" pitchFamily="18" charset="0"/>
              </a:rPr>
              <a:t>Jogi tanácsadás </a:t>
            </a:r>
            <a:r>
              <a:rPr lang="hu-HU" sz="2000" dirty="0">
                <a:latin typeface="Palatino Linotype" panose="02040502050505030304" pitchFamily="18" charset="0"/>
              </a:rPr>
              <a:t>keretében </a:t>
            </a:r>
            <a:r>
              <a:rPr lang="hu-HU" sz="2000" b="1" dirty="0">
                <a:latin typeface="Palatino Linotype" panose="02040502050505030304" pitchFamily="18" charset="0"/>
              </a:rPr>
              <a:t>647</a:t>
            </a:r>
            <a:r>
              <a:rPr lang="hu-HU" sz="2000" dirty="0">
                <a:latin typeface="Palatino Linotype" panose="02040502050505030304" pitchFamily="18" charset="0"/>
              </a:rPr>
              <a:t> alkalommal </a:t>
            </a:r>
            <a:r>
              <a:rPr lang="hu-HU" sz="2000" b="1" dirty="0">
                <a:latin typeface="Palatino Linotype" panose="02040502050505030304" pitchFamily="18" charset="0"/>
              </a:rPr>
              <a:t>280</a:t>
            </a:r>
            <a:r>
              <a:rPr lang="hu-HU" sz="2000" dirty="0">
                <a:latin typeface="Palatino Linotype" panose="02040502050505030304" pitchFamily="18" charset="0"/>
              </a:rPr>
              <a:t> </a:t>
            </a:r>
            <a:r>
              <a:rPr lang="hu-HU" sz="2000" b="1" dirty="0">
                <a:latin typeface="Palatino Linotype" panose="02040502050505030304" pitchFamily="18" charset="0"/>
              </a:rPr>
              <a:t>fő</a:t>
            </a:r>
            <a:r>
              <a:rPr lang="hu-HU" sz="2000" dirty="0">
                <a:latin typeface="Palatino Linotype" panose="02040502050505030304" pitchFamily="18" charset="0"/>
              </a:rPr>
              <a:t> kapott segítséget.</a:t>
            </a: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  <a:p>
            <a:r>
              <a:rPr lang="hu-HU" sz="2000" b="1" dirty="0">
                <a:latin typeface="Palatino Linotype" panose="02040502050505030304" pitchFamily="18" charset="0"/>
              </a:rPr>
              <a:t>- Pszichológusi konzultáció/tanácsadás 1177</a:t>
            </a:r>
            <a:r>
              <a:rPr lang="hu-HU" sz="2000" dirty="0">
                <a:latin typeface="Palatino Linotype" panose="02040502050505030304" pitchFamily="18" charset="0"/>
              </a:rPr>
              <a:t> alkalommal </a:t>
            </a:r>
            <a:r>
              <a:rPr lang="hu-HU" sz="2000" b="1" dirty="0">
                <a:latin typeface="Palatino Linotype" panose="02040502050505030304" pitchFamily="18" charset="0"/>
              </a:rPr>
              <a:t>159</a:t>
            </a:r>
            <a:r>
              <a:rPr lang="hu-HU" sz="2000" dirty="0">
                <a:latin typeface="Palatino Linotype" panose="02040502050505030304" pitchFamily="18" charset="0"/>
              </a:rPr>
              <a:t> </a:t>
            </a:r>
            <a:r>
              <a:rPr lang="hu-HU" sz="2000" b="1" dirty="0">
                <a:latin typeface="Palatino Linotype" panose="02040502050505030304" pitchFamily="18" charset="0"/>
              </a:rPr>
              <a:t>fő</a:t>
            </a:r>
            <a:r>
              <a:rPr lang="hu-HU" sz="2000" dirty="0">
                <a:latin typeface="Palatino Linotype" panose="02040502050505030304" pitchFamily="18" charset="0"/>
              </a:rPr>
              <a:t>t</a:t>
            </a:r>
          </a:p>
          <a:p>
            <a:r>
              <a:rPr lang="hu-HU" sz="2000" dirty="0">
                <a:latin typeface="Palatino Linotype" panose="02040502050505030304" pitchFamily="18" charset="0"/>
              </a:rPr>
              <a:t>   érintett.</a:t>
            </a:r>
            <a:endParaRPr lang="hu-HU" sz="2000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4D19C54-75C7-1E1C-12D5-0A98CFE5BA97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</p:spTree>
    <p:extLst>
      <p:ext uri="{BB962C8B-B14F-4D97-AF65-F5344CB8AC3E}">
        <p14:creationId xmlns:p14="http://schemas.microsoft.com/office/powerpoint/2010/main" val="1140742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EE6B6F-F41F-D9BF-83A8-B1C798DC3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3F296931-A00F-F2DC-15AD-09D00FA94073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40B1F342-0FF3-37F0-A619-9A74FC7E7A04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0D423CF-43C2-FCD0-9D74-5E349D966226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Szolgálat és Központ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D768B9E-20B3-546C-D627-E5D805EA8F24}"/>
              </a:ext>
            </a:extLst>
          </p:cNvPr>
          <p:cNvSpPr txBox="1"/>
          <p:nvPr/>
        </p:nvSpPr>
        <p:spPr>
          <a:xfrm>
            <a:off x="395536" y="2104844"/>
            <a:ext cx="7812868" cy="3019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>
                <a:latin typeface="Palatino Linotype" panose="02040502050505030304" pitchFamily="18" charset="0"/>
              </a:rPr>
              <a:t>Adományosztás</a:t>
            </a:r>
          </a:p>
          <a:p>
            <a:endParaRPr lang="hu-HU" sz="2000" dirty="0">
              <a:latin typeface="Palatino Linotype" panose="02040502050505030304" pitchFamily="18" charset="0"/>
            </a:endParaRPr>
          </a:p>
          <a:p>
            <a:r>
              <a:rPr lang="hu-HU" dirty="0">
                <a:latin typeface="Palatino Linotype" panose="02040502050505030304" pitchFamily="18" charset="0"/>
              </a:rPr>
              <a:t>Ingyenes étkezés és élelmiszerosztás: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Ételt az Életért Közhasznú Alapítvány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Magyar Vöröskereszt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Golgota Keresztény Gyülekezet</a:t>
            </a:r>
          </a:p>
          <a:p>
            <a:pPr>
              <a:lnSpc>
                <a:spcPct val="150000"/>
              </a:lnSpc>
            </a:pPr>
            <a:endParaRPr lang="hu-HU" dirty="0">
              <a:latin typeface="Palatino Linotype" panose="02040502050505030304" pitchFamily="18" charset="0"/>
            </a:endParaRP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52 alkalommal 378 fő részesülhetett támogatásban – kevesebb megkeresés</a:t>
            </a:r>
          </a:p>
        </p:txBody>
      </p:sp>
    </p:spTree>
    <p:extLst>
      <p:ext uri="{BB962C8B-B14F-4D97-AF65-F5344CB8AC3E}">
        <p14:creationId xmlns:p14="http://schemas.microsoft.com/office/powerpoint/2010/main" val="2345158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8649E4-0B26-BAAD-723B-10A9764A5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564B9FF0-D0F7-DFD4-914D-BCE0E0D86326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9B700DC2-894C-3098-7D9F-06D795B129D7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1D94792-A864-0FC3-B245-B51D5846EEF5}"/>
              </a:ext>
            </a:extLst>
          </p:cNvPr>
          <p:cNvSpPr txBox="1"/>
          <p:nvPr/>
        </p:nvSpPr>
        <p:spPr>
          <a:xfrm>
            <a:off x="395536" y="1061572"/>
            <a:ext cx="8197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hu-H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D6BCEDB2-0F86-9683-B6B3-462AAF999DC4}"/>
              </a:ext>
            </a:extLst>
          </p:cNvPr>
          <p:cNvSpPr txBox="1"/>
          <p:nvPr/>
        </p:nvSpPr>
        <p:spPr>
          <a:xfrm>
            <a:off x="698933" y="1226433"/>
            <a:ext cx="759116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200"/>
              </a:spcAft>
              <a:buFont typeface="Wingdings" panose="05000000000000000000" pitchFamily="2" charset="2"/>
              <a:buChar char="Ø"/>
              <a:tabLst>
                <a:tab pos="180340" algn="l"/>
              </a:tabLst>
            </a:pPr>
            <a:endParaRPr lang="hu-HU" sz="1800" dirty="0">
              <a:solidFill>
                <a:srgbClr val="000000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200"/>
              </a:spcAft>
              <a:tabLst>
                <a:tab pos="180340" algn="l"/>
              </a:tabLst>
            </a:pPr>
            <a:r>
              <a:rPr lang="hu-HU" sz="2000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Nyári gyermek táborok</a:t>
            </a:r>
          </a:p>
          <a:p>
            <a:pPr algn="just">
              <a:spcBef>
                <a:spcPts val="600"/>
              </a:spcBef>
              <a:spcAft>
                <a:spcPts val="200"/>
              </a:spcAft>
              <a:tabLst>
                <a:tab pos="180340" algn="l"/>
              </a:tabLst>
            </a:pPr>
            <a:r>
              <a:rPr lang="hu-HU" sz="2000" dirty="0" err="1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Napközis</a:t>
            </a:r>
            <a:r>
              <a:rPr lang="hu-HU" sz="2000" dirty="0">
                <a:solidFill>
                  <a:srgbClr val="000000"/>
                </a:solidFill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nyári táborok</a:t>
            </a:r>
          </a:p>
          <a:p>
            <a:pPr algn="just">
              <a:spcBef>
                <a:spcPts val="600"/>
              </a:spcBef>
              <a:spcAft>
                <a:spcPts val="200"/>
              </a:spcAft>
              <a:tabLst>
                <a:tab pos="180340" algn="l"/>
              </a:tabLst>
            </a:pPr>
            <a:r>
              <a:rPr lang="hu-HU" sz="2000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Tematikus rendezvények (farsang, </a:t>
            </a:r>
            <a:r>
              <a:rPr lang="hu-HU" sz="2000" dirty="0" err="1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halloween</a:t>
            </a:r>
            <a:r>
              <a:rPr lang="hu-HU" sz="2000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stb.)</a:t>
            </a:r>
          </a:p>
          <a:p>
            <a:pPr algn="just">
              <a:spcBef>
                <a:spcPts val="600"/>
              </a:spcBef>
              <a:spcAft>
                <a:spcPts val="200"/>
              </a:spcAft>
              <a:tabLst>
                <a:tab pos="180340" algn="l"/>
              </a:tabLst>
            </a:pPr>
            <a:r>
              <a:rPr lang="hu-HU" sz="2000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Tematikus kézműves foglalkozások</a:t>
            </a:r>
          </a:p>
          <a:p>
            <a:pPr algn="just">
              <a:spcBef>
                <a:spcPts val="600"/>
              </a:spcBef>
              <a:spcAft>
                <a:spcPts val="200"/>
              </a:spcAft>
              <a:tabLst>
                <a:tab pos="180340" algn="l"/>
              </a:tabLst>
            </a:pPr>
            <a:r>
              <a:rPr lang="hu-HU" sz="2000" dirty="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Belső szakmai műhely</a:t>
            </a:r>
            <a:endParaRPr lang="hu-HU" sz="2000" dirty="0">
              <a:effectLst/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u-HU" b="1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B99BB4B-ACCA-A902-E2AB-2CEAC6461C87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Rendezvényeink, programjaink</a:t>
            </a:r>
          </a:p>
        </p:txBody>
      </p:sp>
    </p:spTree>
    <p:extLst>
      <p:ext uri="{BB962C8B-B14F-4D97-AF65-F5344CB8AC3E}">
        <p14:creationId xmlns:p14="http://schemas.microsoft.com/office/powerpoint/2010/main" val="289660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994910"/>
            <a:ext cx="4856161" cy="1224136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-36512" y="6209928"/>
            <a:ext cx="9180512" cy="648072"/>
          </a:xfrm>
          <a:prstGeom prst="rect">
            <a:avLst/>
          </a:prstGeom>
          <a:solidFill>
            <a:srgbClr val="F06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B4C74FE1-5131-28C1-E196-BB97E7891EC2}"/>
              </a:ext>
            </a:extLst>
          </p:cNvPr>
          <p:cNvSpPr txBox="1">
            <a:spLocks/>
          </p:cNvSpPr>
          <p:nvPr/>
        </p:nvSpPr>
        <p:spPr>
          <a:xfrm>
            <a:off x="233772" y="1268760"/>
            <a:ext cx="871296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600" b="1" dirty="0">
                <a:solidFill>
                  <a:srgbClr val="52443E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Köszönjük megtisztelő figyelmüket!</a:t>
            </a:r>
          </a:p>
        </p:txBody>
      </p:sp>
    </p:spTree>
    <p:extLst>
      <p:ext uri="{BB962C8B-B14F-4D97-AF65-F5344CB8AC3E}">
        <p14:creationId xmlns:p14="http://schemas.microsoft.com/office/powerpoint/2010/main" val="2514347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1AF5C606-F2FE-72EF-8339-FCFCD2D20E17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Szolgálat és Központ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2AA7C2E3-0064-44A3-A60C-EB3759B1737C}"/>
              </a:ext>
            </a:extLst>
          </p:cNvPr>
          <p:cNvSpPr txBox="1">
            <a:spLocks/>
          </p:cNvSpPr>
          <p:nvPr/>
        </p:nvSpPr>
        <p:spPr>
          <a:xfrm>
            <a:off x="323528" y="876219"/>
            <a:ext cx="7992888" cy="304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400" b="1" kern="100" dirty="0">
                <a:latin typeface="Palatino Linotype" panose="02040502050505030304" pitchFamily="18" charset="0"/>
              </a:rPr>
              <a:t>Család- és Gyermekjóléti Szolgálat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400" b="1" kern="100" dirty="0">
                <a:latin typeface="Palatino Linotype" panose="02040502050505030304" pitchFamily="18" charset="0"/>
              </a:rPr>
              <a:t> </a:t>
            </a:r>
            <a:r>
              <a:rPr lang="hu-HU" sz="2000" b="1" kern="100" dirty="0">
                <a:latin typeface="Palatino Linotype" panose="02040502050505030304" pitchFamily="18" charset="0"/>
              </a:rPr>
              <a:t>1074 Budapest, Hutyra Ferenc utca 11-15.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b="1" kern="100" dirty="0">
                <a:latin typeface="Palatino Linotype" panose="02040502050505030304" pitchFamily="18" charset="0"/>
              </a:rPr>
              <a:t>  telefon: </a:t>
            </a:r>
            <a:r>
              <a:rPr lang="hu-HU" sz="2000" kern="100" dirty="0">
                <a:latin typeface="Palatino Linotype" panose="02040502050505030304" pitchFamily="18" charset="0"/>
              </a:rPr>
              <a:t>1/352-8672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b="1" kern="100" dirty="0">
                <a:latin typeface="Palatino Linotype" panose="02040502050505030304" pitchFamily="18" charset="0"/>
              </a:rPr>
              <a:t>  email: </a:t>
            </a:r>
            <a:r>
              <a:rPr lang="hu-HU" sz="2000" kern="100" dirty="0">
                <a:latin typeface="Palatino Linotype" panose="02040502050505030304" pitchFamily="18" charset="0"/>
              </a:rPr>
              <a:t>gyermekjoletiszolgalat@bjhuman.hu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400" kern="100" dirty="0">
                <a:latin typeface="Palatino Linotype" panose="02040502050505030304" pitchFamily="18" charset="0"/>
              </a:rPr>
              <a:t>- </a:t>
            </a:r>
            <a:r>
              <a:rPr lang="hu-HU" sz="2000" kern="100" dirty="0">
                <a:latin typeface="Palatino Linotype" panose="02040502050505030304" pitchFamily="18" charset="0"/>
              </a:rPr>
              <a:t>családsegítő szolgáltatás és gyermekjóléti alapellátás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400" b="1" kern="100" dirty="0">
                <a:latin typeface="Palatino Linotype" panose="02040502050505030304" pitchFamily="18" charset="0"/>
              </a:rPr>
              <a:t>Család- és Gyermekjóléti Központ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b="1" kern="100" dirty="0">
                <a:latin typeface="Palatino Linotype" panose="02040502050505030304" pitchFamily="18" charset="0"/>
              </a:rPr>
              <a:t>  1073 Budapest, Kertész utca 20.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b="1" kern="100" dirty="0">
                <a:latin typeface="Palatino Linotype" panose="02040502050505030304" pitchFamily="18" charset="0"/>
              </a:rPr>
              <a:t>  telefon: </a:t>
            </a:r>
            <a:r>
              <a:rPr lang="hu-HU" sz="2000" kern="100" dirty="0">
                <a:latin typeface="Palatino Linotype" panose="02040502050505030304" pitchFamily="18" charset="0"/>
              </a:rPr>
              <a:t>1/322-0272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  email: gyermekjoletikozpont@bjhuman.hu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hu-HU" sz="2000" kern="1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63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F1CEF6-E872-0399-1B14-E63909A7D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C8908B65-A7C8-F8F8-E548-C6335D4609E5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Szolgálat és Központ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6E725160-7F48-F9C2-4A27-197B3CC956AB}"/>
              </a:ext>
            </a:extLst>
          </p:cNvPr>
          <p:cNvSpPr txBox="1">
            <a:spLocks/>
          </p:cNvSpPr>
          <p:nvPr/>
        </p:nvSpPr>
        <p:spPr>
          <a:xfrm>
            <a:off x="323528" y="876219"/>
            <a:ext cx="7992888" cy="304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just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Ø"/>
            </a:pP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hu-HU" sz="2000" kern="100" dirty="0">
              <a:latin typeface="Palatino Linotype" panose="02040502050505030304" pitchFamily="18" charset="0"/>
            </a:endParaRP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esetmenedzseri szolgáltatás</a:t>
            </a:r>
            <a:endParaRPr lang="hu-HU" sz="2000" kern="100" dirty="0">
              <a:latin typeface="Calibri" panose="020F0502020204030204" pitchFamily="34" charset="0"/>
            </a:endParaRP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adósságkezelési tanácsadás</a:t>
            </a:r>
          </a:p>
          <a:p>
            <a:pPr marL="0" lv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foglalkoztatási, munkaerőpiaci tanácsadás</a:t>
            </a:r>
            <a:endParaRPr lang="hu-HU" sz="2000" kern="100" dirty="0">
              <a:latin typeface="Calibri" panose="020F0502020204030204" pitchFamily="34" charset="0"/>
            </a:endParaRP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Calibri" panose="020F0502020204030204" pitchFamily="34" charset="0"/>
              </a:rPr>
              <a:t>-</a:t>
            </a:r>
            <a:r>
              <a:rPr lang="hu-HU" sz="2000" b="1" kern="100" dirty="0">
                <a:latin typeface="Calibri" panose="020F0502020204030204" pitchFamily="34" charset="0"/>
              </a:rPr>
              <a:t> </a:t>
            </a:r>
            <a:r>
              <a:rPr lang="hu-HU" sz="2000" kern="100" dirty="0">
                <a:latin typeface="Palatino Linotype" panose="02040502050505030304" pitchFamily="18" charset="0"/>
              </a:rPr>
              <a:t>fogyatékosságügyi tanácsadás</a:t>
            </a: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pszichológiai tanácsadás és konzultáció </a:t>
            </a: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jogi tanácsadás </a:t>
            </a: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családkonzultáció, családterápia</a:t>
            </a: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kapcsolat és készenléti ügyelet</a:t>
            </a: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000" kern="100" dirty="0">
                <a:latin typeface="Palatino Linotype" panose="02040502050505030304" pitchFamily="18" charset="0"/>
              </a:rPr>
              <a:t>- bölcsődei – óvodai - iskolai szociális segítő munka</a:t>
            </a:r>
          </a:p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92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935798-2A17-801A-50D1-1901DE016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E9A7667F-1811-2D6D-890A-D23B0071B05C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Jelzések</a:t>
            </a: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BFAC595B-0D12-0F1A-1ACD-5034626606A9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D0ED38F-E67E-9AFD-C0D9-276D87645AFC}"/>
              </a:ext>
            </a:extLst>
          </p:cNvPr>
          <p:cNvSpPr txBox="1"/>
          <p:nvPr/>
        </p:nvSpPr>
        <p:spPr>
          <a:xfrm>
            <a:off x="647564" y="1129004"/>
            <a:ext cx="7848871" cy="465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sz="2000" b="1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u-HU" sz="20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akossági bejelentések és jelzések:</a:t>
            </a:r>
          </a:p>
          <a:p>
            <a:pPr algn="just">
              <a:lnSpc>
                <a:spcPct val="150000"/>
              </a:lnSpc>
            </a:pPr>
            <a:r>
              <a:rPr lang="hu-HU" sz="18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- 2023-ban ez 60 db </a:t>
            </a:r>
          </a:p>
          <a:p>
            <a:pPr algn="just">
              <a:lnSpc>
                <a:spcPct val="150000"/>
              </a:lnSpc>
            </a:pPr>
            <a:r>
              <a:rPr lang="hu-HU" sz="18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- 2024-ben 305 </a:t>
            </a:r>
            <a:r>
              <a:rPr lang="hu-HU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</a:p>
          <a:p>
            <a:pPr algn="just">
              <a:lnSpc>
                <a:spcPct val="150000"/>
              </a:lnSpc>
            </a:pPr>
            <a:r>
              <a:rPr lang="hu-HU" sz="18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8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hu-HU" b="1" dirty="0"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5-ben 339 db</a:t>
            </a:r>
            <a:endParaRPr lang="hu-HU" sz="1800" b="1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2025-ben összesen 2155 db jelzés érkezett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míg 2024-ben 1476 db.</a:t>
            </a:r>
          </a:p>
          <a:p>
            <a:pPr algn="just">
              <a:lnSpc>
                <a:spcPct val="150000"/>
              </a:lnSpc>
            </a:pPr>
            <a:endParaRPr lang="hu-HU" dirty="0"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hu-H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hu-HU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hu-H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hu-HU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hu-H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8A6B21E-95B3-FD08-2E7A-4EF1D93143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854772"/>
              </p:ext>
            </p:extLst>
          </p:nvPr>
        </p:nvGraphicFramePr>
        <p:xfrm>
          <a:off x="683568" y="3429000"/>
          <a:ext cx="7416824" cy="2730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7384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00BAE1-3C12-B203-CD77-326F352EB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6709467B-66B6-ACAB-F35A-5A494FA210AA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5E11BBA4-4F5D-64B8-CBF9-DEFB9CA58A86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D38C25B1-8A93-271F-8F79-8404CA4EDF04}"/>
              </a:ext>
            </a:extLst>
          </p:cNvPr>
          <p:cNvSpPr txBox="1"/>
          <p:nvPr/>
        </p:nvSpPr>
        <p:spPr>
          <a:xfrm>
            <a:off x="395536" y="957532"/>
            <a:ext cx="79928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A 2024-es évben a jelzések nagy száma a gyermekek önsértő (falcoló) magatartása, az iskolai lemorzsolódás és a tanulmányi elmaradások miatt érkeztek. </a:t>
            </a:r>
            <a:r>
              <a:rPr lang="hu-HU" b="1" i="1" dirty="0">
                <a:latin typeface="Palatino Linotype" panose="02040502050505030304" pitchFamily="18" charset="0"/>
              </a:rPr>
              <a:t>2025</a:t>
            </a:r>
            <a:r>
              <a:rPr lang="hu-HU" dirty="0">
                <a:latin typeface="Palatino Linotype" panose="02040502050505030304" pitchFamily="18" charset="0"/>
              </a:rPr>
              <a:t>-ben emellett jelentősen emelkedett </a:t>
            </a:r>
            <a:r>
              <a:rPr lang="hu-HU" b="1" i="1" dirty="0">
                <a:latin typeface="Palatino Linotype" panose="02040502050505030304" pitchFamily="18" charset="0"/>
              </a:rPr>
              <a:t>a kapcsolati erőszakról</a:t>
            </a:r>
            <a:r>
              <a:rPr lang="hu-HU" dirty="0">
                <a:latin typeface="Palatino Linotype" panose="02040502050505030304" pitchFamily="18" charset="0"/>
              </a:rPr>
              <a:t>, </a:t>
            </a:r>
            <a:r>
              <a:rPr lang="hu-HU" b="1" i="1" dirty="0">
                <a:latin typeface="Palatino Linotype" panose="02040502050505030304" pitchFamily="18" charset="0"/>
              </a:rPr>
              <a:t>a családon belüli bántalmazásról</a:t>
            </a:r>
            <a:r>
              <a:rPr lang="hu-HU" dirty="0">
                <a:latin typeface="Palatino Linotype" panose="02040502050505030304" pitchFamily="18" charset="0"/>
              </a:rPr>
              <a:t>, valamint </a:t>
            </a:r>
            <a:r>
              <a:rPr lang="hu-HU" b="1" i="1" dirty="0">
                <a:latin typeface="Palatino Linotype" panose="02040502050505030304" pitchFamily="18" charset="0"/>
              </a:rPr>
              <a:t>a kiskorúak közvetlen veszélyeztetéséről szóló rendőrségi jelzések </a:t>
            </a:r>
            <a:r>
              <a:rPr lang="hu-HU" dirty="0">
                <a:latin typeface="Palatino Linotype" panose="02040502050505030304" pitchFamily="18" charset="0"/>
              </a:rPr>
              <a:t>száma is. </a:t>
            </a: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Az észlelő- és jelzőrendszer fontos részét képezi a </a:t>
            </a:r>
            <a:r>
              <a:rPr lang="hu-HU" b="1" dirty="0">
                <a:latin typeface="Palatino Linotype" panose="02040502050505030304" pitchFamily="18" charset="0"/>
              </a:rPr>
              <a:t>készenléti ügyelet</a:t>
            </a:r>
            <a:r>
              <a:rPr lang="hu-HU" dirty="0">
                <a:latin typeface="Palatino Linotype" panose="02040502050505030304" pitchFamily="18" charset="0"/>
              </a:rPr>
              <a:t>, ami a +36/30 525 56 38 telefonszámon érhető el. Célja a nyitvatartási időn túl felmerülő </a:t>
            </a:r>
            <a:r>
              <a:rPr lang="hu-HU" b="1" dirty="0">
                <a:latin typeface="Palatino Linotype" panose="02040502050505030304" pitchFamily="18" charset="0"/>
              </a:rPr>
              <a:t>krízishelyzetek azonnali kezelési lehetősége biztosított legyen</a:t>
            </a:r>
            <a:r>
              <a:rPr lang="hu-HU" dirty="0">
                <a:latin typeface="Palatino Linotype" panose="02040502050505030304" pitchFamily="18" charset="0"/>
              </a:rPr>
              <a:t>. Összesen </a:t>
            </a:r>
            <a:r>
              <a:rPr lang="hu-HU" b="1" dirty="0">
                <a:latin typeface="Palatino Linotype" panose="02040502050505030304" pitchFamily="18" charset="0"/>
              </a:rPr>
              <a:t>46 db </a:t>
            </a:r>
            <a:r>
              <a:rPr lang="hu-HU" dirty="0">
                <a:latin typeface="Palatino Linotype" panose="02040502050505030304" pitchFamily="18" charset="0"/>
              </a:rPr>
              <a:t>telefonhívás érkezett 2025-ben.</a:t>
            </a: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r>
              <a:rPr lang="hu-HU" dirty="0">
                <a:latin typeface="Palatino Linotype" panose="02040502050505030304" pitchFamily="18" charset="0"/>
              </a:rPr>
              <a:t>2025-től a kapcsolattartási ügyelet kéthetente pénteken 14.00 –19.00 óra között biztosítja a szülői kapcsolattartás helyszínét és kereteit, a bírósági vagy gyámhivatali döntéseknek megfelelően. Az elmúlt évben </a:t>
            </a:r>
            <a:r>
              <a:rPr lang="hu-HU" b="1" dirty="0">
                <a:latin typeface="Palatino Linotype" panose="02040502050505030304" pitchFamily="18" charset="0"/>
              </a:rPr>
              <a:t>149 alkalommal 29 főt </a:t>
            </a:r>
            <a:r>
              <a:rPr lang="hu-HU" dirty="0">
                <a:latin typeface="Palatino Linotype" panose="02040502050505030304" pitchFamily="18" charset="0"/>
              </a:rPr>
              <a:t>érintett ez a szolgáltatásunk.</a:t>
            </a:r>
          </a:p>
          <a:p>
            <a:pPr algn="just"/>
            <a:endParaRPr lang="hu-HU" dirty="0">
              <a:latin typeface="Palatino Linotype" panose="02040502050505030304" pitchFamily="18" charset="0"/>
            </a:endParaRPr>
          </a:p>
          <a:p>
            <a:pPr algn="just"/>
            <a:endParaRPr lang="hu-HU" dirty="0"/>
          </a:p>
          <a:p>
            <a:pPr algn="just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6247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873F8-31E3-8BA1-A710-37FEBB0BD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9E1CFE89-DB83-18E7-1F2F-E871FDDBD420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4DBDB8D8-733A-BC98-E9B3-425361B66F18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A7C177AF-63F8-1EA9-5582-3108BA430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308858"/>
              </p:ext>
            </p:extLst>
          </p:nvPr>
        </p:nvGraphicFramePr>
        <p:xfrm>
          <a:off x="543464" y="502920"/>
          <a:ext cx="8065698" cy="609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15376">
                  <a:extLst>
                    <a:ext uri="{9D8B030D-6E8A-4147-A177-3AD203B41FA5}">
                      <a16:colId xmlns:a16="http://schemas.microsoft.com/office/drawing/2014/main" val="4173655874"/>
                    </a:ext>
                  </a:extLst>
                </a:gridCol>
                <a:gridCol w="2750322">
                  <a:extLst>
                    <a:ext uri="{9D8B030D-6E8A-4147-A177-3AD203B41FA5}">
                      <a16:colId xmlns:a16="http://schemas.microsoft.com/office/drawing/2014/main" val="3742216266"/>
                    </a:ext>
                  </a:extLst>
                </a:gridCol>
              </a:tblGrid>
              <a:tr h="801733"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latin typeface="Palatino Linotype" panose="02040502050505030304" pitchFamily="18" charset="0"/>
                      </a:endParaRPr>
                    </a:p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Szakmai tevékenység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Tevékenységek száma (db) szolgáltatásban részesülők száma (fő) 2025. év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542584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Családlátogatás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2347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161268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Esetmegbeszélések, esetkonferencia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154155"/>
                  </a:ext>
                </a:extLst>
              </a:tr>
              <a:tr h="321285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Szakmaközi megbeszélések a jelzőrendszeri tagokkal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715861"/>
                  </a:ext>
                </a:extLst>
              </a:tr>
              <a:tr h="23457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Bölcsődei, óvodai és iskolai szociális tevékenység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5075/3879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71100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Foglalkoztatási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196/50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267453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Adósságkezelési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417/102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493115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Fogyatékosságügyi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1969/249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669116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Fejlesztő pedagógiai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543/25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324794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Jogi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647/280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742277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Pszichológiai tanácsadás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1177/159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09200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Család- és párterápia, családkonzultáció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28/16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036256"/>
                  </a:ext>
                </a:extLst>
              </a:tr>
              <a:tr h="331547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Csoportfoglalkozások (klub, játszóház, tematikus és prevenciós csoport)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73/72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353429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Készenléti ügyelet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96009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Kapcsolattartási ügyelet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149/29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391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Adományközvetítés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dirty="0">
                          <a:latin typeface="Palatino Linotype" panose="02040502050505030304" pitchFamily="18" charset="0"/>
                        </a:rPr>
                        <a:t>52/378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785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88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73816-D370-789A-D3C0-57A4BD396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30E8766B-B37E-6D92-BBF7-4161701643F2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9129CA71-47E9-DE2A-0AD0-C80EB4DDC970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52F97824-2E6C-1965-E738-7E74DAC9A19D}"/>
              </a:ext>
            </a:extLst>
          </p:cNvPr>
          <p:cNvSpPr txBox="1"/>
          <p:nvPr/>
        </p:nvSpPr>
        <p:spPr>
          <a:xfrm>
            <a:off x="323528" y="298789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1898FCD-0C81-7EF8-2D9B-BB4429F35A29}"/>
              </a:ext>
            </a:extLst>
          </p:cNvPr>
          <p:cNvSpPr txBox="1"/>
          <p:nvPr/>
        </p:nvSpPr>
        <p:spPr>
          <a:xfrm>
            <a:off x="467544" y="1061572"/>
            <a:ext cx="8209925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sz="2000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Együttműködési megállapodással rendelkezők száma: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2024-ben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1013 fő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volt, ebből a 0-17 év közötti korosztály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427 fő 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gyermeket</a:t>
            </a:r>
          </a:p>
          <a:p>
            <a:pPr algn="just"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jelent és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831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családot.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2025-ben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1350 fő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vel volt együttműködési megállapodás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ami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451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gyermeket</a:t>
            </a:r>
          </a:p>
          <a:p>
            <a:pPr algn="just"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és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852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családot érintett.</a:t>
            </a:r>
          </a:p>
          <a:p>
            <a:pPr algn="just"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Egyszeri tanácsadásban </a:t>
            </a:r>
            <a:r>
              <a:rPr lang="hu-HU" b="1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123 fő</a:t>
            </a:r>
            <a:r>
              <a:rPr lang="hu-HU" dirty="0"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részesült.</a:t>
            </a:r>
          </a:p>
          <a:p>
            <a:pPr algn="just">
              <a:lnSpc>
                <a:spcPct val="150000"/>
              </a:lnSpc>
            </a:pPr>
            <a:endParaRPr lang="hu-HU" dirty="0"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sz="2000" b="1" dirty="0">
                <a:latin typeface="Palatino Linotype" panose="02040502050505030304" pitchFamily="18" charset="0"/>
              </a:rPr>
              <a:t>Tapasztalatok: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Mentális egészség általános romlása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Családok leterheltsége, családi háló - támogató közeg hiánya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Digitalizáció, mesterséges intelligencia terjedése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hu-HU" dirty="0">
                <a:latin typeface="Palatino Linotype" panose="02040502050505030304" pitchFamily="18" charset="0"/>
              </a:rPr>
              <a:t>Megküzdési eszközök hiánya</a:t>
            </a:r>
          </a:p>
          <a:p>
            <a:pPr algn="just"/>
            <a:endParaRPr lang="hu-HU" sz="2000" dirty="0"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sz="2000" dirty="0"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9E83FF0-5776-9860-93B3-26243B436A58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Szolgálat</a:t>
            </a:r>
          </a:p>
        </p:txBody>
      </p:sp>
    </p:spTree>
    <p:extLst>
      <p:ext uri="{BB962C8B-B14F-4D97-AF65-F5344CB8AC3E}">
        <p14:creationId xmlns:p14="http://schemas.microsoft.com/office/powerpoint/2010/main" val="1937329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F94A9C-E101-8489-1188-509167B1F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FCAC85FE-E940-DC52-80EF-93DFC3667E3C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3680DF97-E0EE-B726-0E02-B237B60A0720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3F0E496C-FB34-D7CB-3A6F-508A390355CB}"/>
              </a:ext>
            </a:extLst>
          </p:cNvPr>
          <p:cNvSpPr txBox="1"/>
          <p:nvPr/>
        </p:nvSpPr>
        <p:spPr>
          <a:xfrm>
            <a:off x="323528" y="298789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9E23E556-F142-9416-D324-F588166DE8D1}"/>
              </a:ext>
            </a:extLst>
          </p:cNvPr>
          <p:cNvSpPr txBox="1"/>
          <p:nvPr/>
        </p:nvSpPr>
        <p:spPr>
          <a:xfrm>
            <a:off x="474453" y="1682150"/>
            <a:ext cx="8303439" cy="3507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000" b="1" dirty="0">
                <a:latin typeface="Palatino Linotype" panose="02040502050505030304" pitchFamily="18" charset="0"/>
              </a:rPr>
              <a:t>Veszélyeztetettség az alábbiakra vezethető vissza Erzsébetvárosban:</a:t>
            </a:r>
          </a:p>
          <a:p>
            <a:pPr>
              <a:lnSpc>
                <a:spcPct val="150000"/>
              </a:lnSpc>
            </a:pPr>
            <a:r>
              <a:rPr lang="hu-HU" sz="2000" dirty="0">
                <a:latin typeface="Palatino Linotype" panose="02040502050505030304" pitchFamily="18" charset="0"/>
              </a:rPr>
              <a:t>- </a:t>
            </a:r>
            <a:r>
              <a:rPr lang="hu-HU" dirty="0">
                <a:latin typeface="Palatino Linotype" panose="02040502050505030304" pitchFamily="18" charset="0"/>
              </a:rPr>
              <a:t>lakhatási problémák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nevelési problémák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iskolai agresszió, zaklatás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szülők életviteli problémái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elszegényedés</a:t>
            </a:r>
          </a:p>
          <a:p>
            <a:pPr>
              <a:lnSpc>
                <a:spcPct val="150000"/>
              </a:lnSpc>
            </a:pPr>
            <a:r>
              <a:rPr lang="hu-HU" dirty="0">
                <a:latin typeface="Palatino Linotype" panose="02040502050505030304" pitchFamily="18" charset="0"/>
              </a:rPr>
              <a:t>- tankötelezettség mulasztása</a:t>
            </a:r>
          </a:p>
          <a:p>
            <a:pPr>
              <a:lnSpc>
                <a:spcPct val="150000"/>
              </a:lnSpc>
            </a:pPr>
            <a:endParaRPr lang="hu-HU" sz="2000" dirty="0">
              <a:latin typeface="Palatino Linotype" panose="0204050205050503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C63A63E-4C90-64CE-4E2A-E6378C450BAB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Szolgálat</a:t>
            </a:r>
          </a:p>
        </p:txBody>
      </p:sp>
    </p:spTree>
    <p:extLst>
      <p:ext uri="{BB962C8B-B14F-4D97-AF65-F5344CB8AC3E}">
        <p14:creationId xmlns:p14="http://schemas.microsoft.com/office/powerpoint/2010/main" val="1965794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BCDD13-D3D6-DCAF-959E-68005033D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C24AE930-C50C-0E87-784F-1C6D9F48677C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B7B4DE38-1CD7-B6E5-9F31-5887CFBB6423}"/>
              </a:ext>
            </a:extLst>
          </p:cNvPr>
          <p:cNvSpPr txBox="1">
            <a:spLocks/>
          </p:cNvSpPr>
          <p:nvPr/>
        </p:nvSpPr>
        <p:spPr>
          <a:xfrm>
            <a:off x="395536" y="1244618"/>
            <a:ext cx="7992888" cy="49882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hu-HU"/>
            </a:defPPr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2443E"/>
                </a:solidFill>
                <a:latin typeface="Montserrat Light" panose="00000400000000000000" pitchFamily="2" charset="-18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25D45EB-BBD6-77F5-2B89-297B59E5661F}"/>
              </a:ext>
            </a:extLst>
          </p:cNvPr>
          <p:cNvSpPr txBox="1"/>
          <p:nvPr/>
        </p:nvSpPr>
        <p:spPr>
          <a:xfrm>
            <a:off x="323528" y="298789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0097004F-3213-DC01-3F94-8547D9B3B63A}"/>
              </a:ext>
            </a:extLst>
          </p:cNvPr>
          <p:cNvSpPr txBox="1"/>
          <p:nvPr/>
        </p:nvSpPr>
        <p:spPr>
          <a:xfrm>
            <a:off x="467544" y="1061572"/>
            <a:ext cx="8209925" cy="5365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100"/>
              </a:lnSpc>
            </a:pPr>
            <a:r>
              <a:rPr lang="hu-HU" sz="2000" b="1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Alapvető feladata: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hu-HU" sz="2000" dirty="0">
              <a:effectLst/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a gyermek veszélyeztetettségének megszüntetése, </a:t>
            </a: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a gyermek védelme érdekében a gyermekvédelmi gondoskodás    keretébe </a:t>
            </a: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tartozó hatósági intézkedésekhez kapcsolódó tevékenységek,</a:t>
            </a: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speciális szolgáltatások biztosítása,</a:t>
            </a: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szakmai támogatás nyújtása a Család- és Gyermekjóléti Szolgálatnak </a:t>
            </a:r>
          </a:p>
          <a:p>
            <a:pPr algn="just">
              <a:lnSpc>
                <a:spcPts val="2100"/>
              </a:lnSpc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a területén működő jelzőrendszer munkájának koordinálása. </a:t>
            </a:r>
          </a:p>
          <a:p>
            <a:pPr algn="just">
              <a:lnSpc>
                <a:spcPts val="2100"/>
              </a:lnSpc>
            </a:pPr>
            <a:endParaRPr lang="hu-HU" dirty="0">
              <a:effectLst/>
              <a:latin typeface="Palatino Linotype" panose="0204050205050503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2100"/>
              </a:lnSpc>
              <a:spcBef>
                <a:spcPts val="600"/>
              </a:spcBef>
              <a:spcAft>
                <a:spcPts val="400"/>
              </a:spcAft>
            </a:pP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Hatósági eljárásban a 2025-ben </a:t>
            </a:r>
            <a:r>
              <a:rPr lang="hu-HU" b="1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293 fő kiskorú </a:t>
            </a:r>
            <a:r>
              <a:rPr lang="hu-HU" dirty="0">
                <a:effectLst/>
                <a:latin typeface="Palatino Linotype" panose="0204050205050503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volt érintett az alábbi ügytípusok szerint: </a:t>
            </a:r>
          </a:p>
          <a:p>
            <a:pPr lvl="0" algn="just">
              <a:lnSpc>
                <a:spcPts val="2100"/>
              </a:lnSpc>
              <a:spcBef>
                <a:spcPts val="600"/>
              </a:spcBef>
              <a:spcAft>
                <a:spcPts val="800"/>
              </a:spcAft>
            </a:pP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védelembe vétel keretein belül gondozott gyermekek száma </a:t>
            </a:r>
            <a:r>
              <a:rPr lang="hu-HU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156</a:t>
            </a: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fő,</a:t>
            </a:r>
          </a:p>
          <a:p>
            <a:pPr lvl="0" algn="just">
              <a:lnSpc>
                <a:spcPts val="2100"/>
              </a:lnSpc>
              <a:spcBef>
                <a:spcPts val="600"/>
              </a:spcBef>
              <a:spcAft>
                <a:spcPts val="800"/>
              </a:spcAft>
            </a:pP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ideiglenes hatályú elhelyezésben </a:t>
            </a:r>
            <a:r>
              <a:rPr lang="hu-HU" b="1" dirty="0"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hu-HU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fő kiskorú volt érintett</a:t>
            </a:r>
          </a:p>
          <a:p>
            <a:pPr lvl="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</a:pP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hu-HU" b="1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129</a:t>
            </a:r>
            <a:r>
              <a:rPr lang="hu-HU" dirty="0">
                <a:effectLst/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fő gyermek vonatkozásában szakellátás keretébe tartozó hatósági eljárás zajlott. </a:t>
            </a:r>
          </a:p>
          <a:p>
            <a:endParaRPr lang="hu-HU" sz="1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E40037C-048D-BF5C-537E-29F9087C81EF}"/>
              </a:ext>
            </a:extLst>
          </p:cNvPr>
          <p:cNvSpPr txBox="1">
            <a:spLocks/>
          </p:cNvSpPr>
          <p:nvPr/>
        </p:nvSpPr>
        <p:spPr>
          <a:xfrm>
            <a:off x="395536" y="126630"/>
            <a:ext cx="7848872" cy="759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Család- és Gyermekjóléti Központ</a:t>
            </a:r>
          </a:p>
        </p:txBody>
      </p:sp>
    </p:spTree>
    <p:extLst>
      <p:ext uri="{BB962C8B-B14F-4D97-AF65-F5344CB8AC3E}">
        <p14:creationId xmlns:p14="http://schemas.microsoft.com/office/powerpoint/2010/main" val="257929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-téma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1001</Words>
  <Application>Microsoft Office PowerPoint</Application>
  <PresentationFormat>Diavetítés a képernyőre (4:3 oldalarány)</PresentationFormat>
  <Paragraphs>198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Montserrat Light</vt:lpstr>
      <vt:lpstr>Palatino Linotype</vt:lpstr>
      <vt:lpstr>Wingdings</vt:lpstr>
      <vt:lpstr>Office-téma</vt:lpstr>
      <vt:lpstr>Család- és Gyermekjóléti Szolgálat és Központ  Gyermekvédelmi Jelzőrendszeri Tanácskozás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Előadás címe</dc:title>
  <dc:creator>Furián Julianna</dc:creator>
  <cp:lastModifiedBy>Telekes Andrea</cp:lastModifiedBy>
  <cp:revision>11</cp:revision>
  <cp:lastPrinted>2026-02-26T15:37:06Z</cp:lastPrinted>
  <dcterms:created xsi:type="dcterms:W3CDTF">2023-03-06T09:15:12Z</dcterms:created>
  <dcterms:modified xsi:type="dcterms:W3CDTF">2026-03-02T12:14:56Z</dcterms:modified>
</cp:coreProperties>
</file>